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6" r:id="rId2"/>
    <p:sldId id="312" r:id="rId3"/>
    <p:sldId id="313" r:id="rId4"/>
    <p:sldId id="315" r:id="rId5"/>
    <p:sldId id="325" r:id="rId6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3" autoAdjust="0"/>
  </p:normalViewPr>
  <p:slideViewPr>
    <p:cSldViewPr>
      <p:cViewPr varScale="1">
        <p:scale>
          <a:sx n="106" d="100"/>
          <a:sy n="106" d="100"/>
        </p:scale>
        <p:origin x="13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B898A-7A5B-4A76-A56B-6605E731EC25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AC702-323F-4583-B240-6D60BF821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9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6737" y="9442154"/>
            <a:ext cx="2950475" cy="49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3E5B785-1CE4-422D-86A7-92B51C971DFA}" type="slidenum">
              <a:rPr lang="ru-RU" sz="1200"/>
              <a:pPr algn="r"/>
              <a:t>1</a:t>
            </a:fld>
            <a:endParaRPr lang="ru-RU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7713"/>
            <a:ext cx="4965700" cy="3725862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879" y="4723666"/>
            <a:ext cx="5448607" cy="4475142"/>
          </a:xfrm>
          <a:noFill/>
          <a:ln/>
        </p:spPr>
        <p:txBody>
          <a:bodyPr lIns="91465" tIns="45733" rIns="91465" bIns="45733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22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gif"/><Relationship Id="rId42" Type="http://schemas.openxmlformats.org/officeDocument/2006/relationships/image" Target="../media/image40.png"/><Relationship Id="rId47" Type="http://schemas.openxmlformats.org/officeDocument/2006/relationships/image" Target="../media/image4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png"/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0" y="0"/>
            <a:ext cx="9150350" cy="6858000"/>
          </a:xfrm>
          <a:prstGeom prst="rect">
            <a:avLst/>
          </a:prstGeom>
          <a:gradFill rotWithShape="1">
            <a:gsLst>
              <a:gs pos="0">
                <a:srgbClr val="9999FF"/>
              </a:gs>
              <a:gs pos="100000">
                <a:srgbClr val="0033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0291" tIns="35145" rIns="70291" bIns="35145" anchor="ctr"/>
          <a:lstStyle/>
          <a:p>
            <a:pPr defTabSz="688975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5362" name="Picture 41" descr="флаг МЧС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7517"/>
            <a:ext cx="3551238" cy="251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Rectangle 40"/>
          <p:cNvSpPr>
            <a:spLocks noChangeArrowheads="1"/>
          </p:cNvSpPr>
          <p:nvPr/>
        </p:nvSpPr>
        <p:spPr bwMode="auto">
          <a:xfrm>
            <a:off x="0" y="2610068"/>
            <a:ext cx="9144000" cy="1363638"/>
          </a:xfrm>
          <a:prstGeom prst="rect">
            <a:avLst/>
          </a:prstGeom>
          <a:noFill/>
          <a:ln>
            <a:noFill/>
          </a:ln>
        </p:spPr>
        <p:txBody>
          <a:bodyPr wrap="square" lIns="70285" tIns="35145" rIns="70285" bIns="35145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МОДЕЛЬ </a:t>
            </a:r>
          </a:p>
          <a:p>
            <a:pPr algn="ctr">
              <a:spcBef>
                <a:spcPct val="0"/>
              </a:spcBef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РАЗВИТИЯ ОБСТАНОВКИ В </a:t>
            </a:r>
            <a:r>
              <a:rPr lang="ru-RU" altLang="ru-RU" sz="2100" b="1">
                <a:latin typeface="Times New Roman" pitchFamily="18" charset="0"/>
                <a:cs typeface="Times New Roman" pitchFamily="18" charset="0"/>
              </a:rPr>
              <a:t>СООТВЕТСТВИИ </a:t>
            </a:r>
          </a:p>
          <a:p>
            <a:pPr algn="ctr">
              <a:spcBef>
                <a:spcPct val="0"/>
              </a:spcBef>
            </a:pPr>
            <a:r>
              <a:rPr lang="ru-RU" altLang="ru-RU" sz="2100" b="1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НЕБЛАГОПРИЯТНЫМ ПРОГНОЗОМ </a:t>
            </a:r>
          </a:p>
          <a:p>
            <a:pPr algn="ctr">
              <a:spcBef>
                <a:spcPct val="0"/>
              </a:spcBef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НА ТЕРРИТОРИИ КРАСНОДАРСКОГО КРАЯ</a:t>
            </a:r>
          </a:p>
        </p:txBody>
      </p:sp>
      <p:pic>
        <p:nvPicPr>
          <p:cNvPr id="15364" name="Picture 5" descr="200px-Coat_of_Arms_of_Krasnodar_kra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6125" y="165100"/>
            <a:ext cx="1436688" cy="235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AutoShape 2" descr="https://krasnodar.ru/upload/iblock/8cd/8cdb2e2a337bb691ed8bf5a587603387.gif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6" name="AutoShape 4" descr="https://krasnodar.ru/upload/iblock/8cd/8cdb2e2a337bb691ed8bf5a587603387.gif"/>
          <p:cNvSpPr>
            <a:spLocks noChangeAspect="1" noChangeArrowheads="1"/>
          </p:cNvSpPr>
          <p:nvPr/>
        </p:nvSpPr>
        <p:spPr bwMode="auto">
          <a:xfrm>
            <a:off x="307975" y="10584"/>
            <a:ext cx="3048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540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9" y="4221088"/>
            <a:ext cx="653263" cy="67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1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89" y="4221088"/>
            <a:ext cx="435509" cy="67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2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01843" y="4221088"/>
            <a:ext cx="452701" cy="67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3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48776" y="4221088"/>
            <a:ext cx="460088" cy="67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4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86774" y="4221088"/>
            <a:ext cx="435509" cy="677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5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05035" y="4221088"/>
            <a:ext cx="435988" cy="677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6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330655" y="4221088"/>
            <a:ext cx="426482" cy="67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7" name="Picture 1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40514" y="4221088"/>
            <a:ext cx="441238" cy="67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8" name="Picture 1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494705" y="4221088"/>
            <a:ext cx="439452" cy="67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9" name="Picture 2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09255" y="4221088"/>
            <a:ext cx="426721" cy="66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0" name="Picture 2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395263" y="4221088"/>
            <a:ext cx="309178" cy="67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1" name="Picture 2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372110" y="4221088"/>
            <a:ext cx="434721" cy="67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2" name="Picture 2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951591" y="4221088"/>
            <a:ext cx="436196" cy="67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3" name="Picture 24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445075" y="4221088"/>
            <a:ext cx="430224" cy="67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4" name="Picture 25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913845" y="4221088"/>
            <a:ext cx="433873" cy="67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5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719457" y="4962452"/>
            <a:ext cx="428748" cy="60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6" name="Picture 3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276489" y="4962452"/>
            <a:ext cx="434384" cy="61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4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808746" y="4962452"/>
            <a:ext cx="463841" cy="64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8" name="Picture 5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2346110" y="4962452"/>
            <a:ext cx="464978" cy="641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9" name="Picture 6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2865463" y="4962452"/>
            <a:ext cx="460485" cy="64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Picture 7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3376972" y="4962452"/>
            <a:ext cx="455880" cy="64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1" name="Picture 8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886145" y="4962982"/>
            <a:ext cx="430841" cy="64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2" name="Picture 9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4368808" y="4963501"/>
            <a:ext cx="444814" cy="64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3" name="Picture 10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4864817" y="4961930"/>
            <a:ext cx="452588" cy="65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4" name="Picture 11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5366173" y="4961930"/>
            <a:ext cx="455015" cy="64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5" name="Picture 12"/>
          <p:cNvPicPr>
            <a:picLocks noChangeAspect="1"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5878146" y="4961930"/>
            <a:ext cx="452830" cy="640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6" name="Picture 13"/>
          <p:cNvPicPr>
            <a:picLocks noChangeAspect="1" noChangeArrowheads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6398019" y="4961930"/>
            <a:ext cx="451576" cy="64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7" name="Picture 14"/>
          <p:cNvPicPr>
            <a:picLocks noChangeAspect="1" noChangeArrowheads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6940866" y="4978370"/>
            <a:ext cx="457645" cy="6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8" name="Picture 15"/>
          <p:cNvPicPr>
            <a:picLocks noChangeAspect="1" noChangeArrowheads="1"/>
          </p:cNvPicPr>
          <p:nvPr/>
        </p:nvPicPr>
        <p:blipFill>
          <a:blip r:embed="rId33"/>
          <a:srcRect/>
          <a:stretch>
            <a:fillRect/>
          </a:stretch>
        </p:blipFill>
        <p:spPr bwMode="auto">
          <a:xfrm>
            <a:off x="7438129" y="4961930"/>
            <a:ext cx="505992" cy="65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9" name="Picture 16"/>
          <p:cNvPicPr>
            <a:picLocks noChangeAspect="1" noChangeArrowheads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7981808" y="4961930"/>
            <a:ext cx="454167" cy="64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70" name="Группа 24"/>
          <p:cNvGrpSpPr>
            <a:grpSpLocks/>
          </p:cNvGrpSpPr>
          <p:nvPr/>
        </p:nvGrpSpPr>
        <p:grpSpPr bwMode="auto">
          <a:xfrm>
            <a:off x="1043251" y="5624333"/>
            <a:ext cx="7054093" cy="656272"/>
            <a:chOff x="1046522" y="4563707"/>
            <a:chExt cx="7084748" cy="528323"/>
          </a:xfrm>
        </p:grpSpPr>
        <p:pic>
          <p:nvPicPr>
            <p:cNvPr id="15371" name="Picture 17"/>
            <p:cNvPicPr>
              <a:picLocks noChangeAspect="1" noChangeArrowheads="1"/>
            </p:cNvPicPr>
            <p:nvPr/>
          </p:nvPicPr>
          <p:blipFill>
            <a:blip r:embed="rId35"/>
            <a:srcRect/>
            <a:stretch>
              <a:fillRect/>
            </a:stretch>
          </p:blipFill>
          <p:spPr bwMode="auto">
            <a:xfrm>
              <a:off x="1046522" y="4566478"/>
              <a:ext cx="414167" cy="489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2" name="Picture 18"/>
            <p:cNvPicPr>
              <a:picLocks noChangeAspect="1" noChangeArrowheads="1"/>
            </p:cNvPicPr>
            <p:nvPr/>
          </p:nvPicPr>
          <p:blipFill>
            <a:blip r:embed="rId36"/>
            <a:srcRect/>
            <a:stretch>
              <a:fillRect/>
            </a:stretch>
          </p:blipFill>
          <p:spPr bwMode="auto">
            <a:xfrm>
              <a:off x="1544737" y="4566477"/>
              <a:ext cx="429515" cy="523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3" name="Picture 20"/>
            <p:cNvPicPr>
              <a:picLocks noChangeAspect="1" noChangeArrowheads="1"/>
            </p:cNvPicPr>
            <p:nvPr/>
          </p:nvPicPr>
          <p:blipFill>
            <a:blip r:embed="rId37"/>
            <a:srcRect/>
            <a:stretch>
              <a:fillRect/>
            </a:stretch>
          </p:blipFill>
          <p:spPr bwMode="auto">
            <a:xfrm>
              <a:off x="2590840" y="4566477"/>
              <a:ext cx="432623" cy="523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4" name="Picture 21"/>
            <p:cNvPicPr>
              <a:picLocks noChangeAspect="1" noChangeArrowheads="1"/>
            </p:cNvPicPr>
            <p:nvPr/>
          </p:nvPicPr>
          <p:blipFill>
            <a:blip r:embed="rId38"/>
            <a:srcRect/>
            <a:stretch>
              <a:fillRect/>
            </a:stretch>
          </p:blipFill>
          <p:spPr bwMode="auto">
            <a:xfrm>
              <a:off x="3104605" y="4566478"/>
              <a:ext cx="460639" cy="510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5" name="Picture 19"/>
            <p:cNvPicPr>
              <a:picLocks noChangeAspect="1" noChangeArrowheads="1"/>
            </p:cNvPicPr>
            <p:nvPr/>
          </p:nvPicPr>
          <p:blipFill>
            <a:blip r:embed="rId39"/>
            <a:srcRect/>
            <a:stretch>
              <a:fillRect/>
            </a:stretch>
          </p:blipFill>
          <p:spPr bwMode="auto">
            <a:xfrm>
              <a:off x="2070665" y="4566478"/>
              <a:ext cx="436764" cy="510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6" name="Picture 22"/>
            <p:cNvPicPr>
              <a:picLocks noChangeAspect="1" noChangeArrowheads="1"/>
            </p:cNvPicPr>
            <p:nvPr/>
          </p:nvPicPr>
          <p:blipFill>
            <a:blip r:embed="rId40"/>
            <a:srcRect/>
            <a:stretch>
              <a:fillRect/>
            </a:stretch>
          </p:blipFill>
          <p:spPr bwMode="auto">
            <a:xfrm>
              <a:off x="3616314" y="4569204"/>
              <a:ext cx="438786" cy="505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7" name="Picture 23"/>
            <p:cNvPicPr>
              <a:picLocks noChangeAspect="1" noChangeArrowheads="1"/>
            </p:cNvPicPr>
            <p:nvPr/>
          </p:nvPicPr>
          <p:blipFill>
            <a:blip r:embed="rId41"/>
            <a:srcRect/>
            <a:stretch>
              <a:fillRect/>
            </a:stretch>
          </p:blipFill>
          <p:spPr bwMode="auto">
            <a:xfrm>
              <a:off x="4116927" y="4570052"/>
              <a:ext cx="445501" cy="519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8" name="Picture 24"/>
            <p:cNvPicPr>
              <a:picLocks noChangeAspect="1" noChangeArrowheads="1"/>
            </p:cNvPicPr>
            <p:nvPr/>
          </p:nvPicPr>
          <p:blipFill>
            <a:blip r:embed="rId42"/>
            <a:srcRect/>
            <a:stretch>
              <a:fillRect/>
            </a:stretch>
          </p:blipFill>
          <p:spPr bwMode="auto">
            <a:xfrm>
              <a:off x="4616573" y="4570052"/>
              <a:ext cx="430792" cy="506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9" name="Picture 25"/>
            <p:cNvPicPr>
              <a:picLocks noChangeAspect="1" noChangeArrowheads="1"/>
            </p:cNvPicPr>
            <p:nvPr/>
          </p:nvPicPr>
          <p:blipFill>
            <a:blip r:embed="rId43"/>
            <a:srcRect/>
            <a:stretch>
              <a:fillRect/>
            </a:stretch>
          </p:blipFill>
          <p:spPr bwMode="auto">
            <a:xfrm>
              <a:off x="5106021" y="4568475"/>
              <a:ext cx="430639" cy="508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0" name="Picture 26"/>
            <p:cNvPicPr>
              <a:picLocks noChangeAspect="1" noChangeArrowheads="1"/>
            </p:cNvPicPr>
            <p:nvPr/>
          </p:nvPicPr>
          <p:blipFill>
            <a:blip r:embed="rId44"/>
            <a:srcRect/>
            <a:stretch>
              <a:fillRect/>
            </a:stretch>
          </p:blipFill>
          <p:spPr bwMode="auto">
            <a:xfrm>
              <a:off x="5601342" y="4566584"/>
              <a:ext cx="448474" cy="523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1" name="Picture 27"/>
            <p:cNvPicPr>
              <a:picLocks noChangeAspect="1" noChangeArrowheads="1"/>
            </p:cNvPicPr>
            <p:nvPr/>
          </p:nvPicPr>
          <p:blipFill>
            <a:blip r:embed="rId45"/>
            <a:srcRect/>
            <a:stretch>
              <a:fillRect/>
            </a:stretch>
          </p:blipFill>
          <p:spPr bwMode="auto">
            <a:xfrm>
              <a:off x="6105726" y="4566285"/>
              <a:ext cx="448131" cy="522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2" name="Picture 28"/>
            <p:cNvPicPr>
              <a:picLocks noChangeAspect="1" noChangeArrowheads="1"/>
            </p:cNvPicPr>
            <p:nvPr/>
          </p:nvPicPr>
          <p:blipFill>
            <a:blip r:embed="rId46"/>
            <a:srcRect/>
            <a:stretch>
              <a:fillRect/>
            </a:stretch>
          </p:blipFill>
          <p:spPr bwMode="auto">
            <a:xfrm>
              <a:off x="6627531" y="4568475"/>
              <a:ext cx="449929" cy="523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3" name="Picture 29"/>
            <p:cNvPicPr>
              <a:picLocks noChangeAspect="1" noChangeArrowheads="1"/>
            </p:cNvPicPr>
            <p:nvPr/>
          </p:nvPicPr>
          <p:blipFill>
            <a:blip r:embed="rId47"/>
            <a:srcRect/>
            <a:stretch>
              <a:fillRect/>
            </a:stretch>
          </p:blipFill>
          <p:spPr bwMode="auto">
            <a:xfrm>
              <a:off x="7153035" y="4563707"/>
              <a:ext cx="450938" cy="526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4" name="Picture 30"/>
            <p:cNvPicPr>
              <a:picLocks noChangeAspect="1" noChangeArrowheads="1"/>
            </p:cNvPicPr>
            <p:nvPr/>
          </p:nvPicPr>
          <p:blipFill>
            <a:blip r:embed="rId48"/>
            <a:srcRect/>
            <a:stretch>
              <a:fillRect/>
            </a:stretch>
          </p:blipFill>
          <p:spPr bwMode="auto">
            <a:xfrm>
              <a:off x="7681844" y="4565472"/>
              <a:ext cx="449426" cy="52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40773310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641"/>
            <a:ext cx="9144000" cy="618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12"/>
          <p:cNvSpPr txBox="1">
            <a:spLocks noChangeArrowheads="1"/>
          </p:cNvSpPr>
          <p:nvPr/>
        </p:nvSpPr>
        <p:spPr bwMode="auto">
          <a:xfrm>
            <a:off x="0" y="0"/>
            <a:ext cx="9144000" cy="672641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КРАСНОДАРСКИЙ КРАЙ</a:t>
            </a:r>
          </a:p>
          <a:p>
            <a:r>
              <a:rPr lang="ru-RU" dirty="0"/>
              <a:t>РИСКИ ФОРМИРОВАНИЯ СМЕРЧЕЙ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6272143" y="836712"/>
            <a:ext cx="2692345" cy="2592288"/>
            <a:chOff x="4173574" y="752032"/>
            <a:chExt cx="2126618" cy="1691716"/>
          </a:xfrm>
        </p:grpSpPr>
        <p:pic>
          <p:nvPicPr>
            <p:cNvPr id="38" name="Picture 2" descr="C:\Users\ods\Desktop\Снимок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8" t="10185" r="2145" b="1708"/>
            <a:stretch/>
          </p:blipFill>
          <p:spPr bwMode="auto">
            <a:xfrm>
              <a:off x="4188814" y="1013460"/>
              <a:ext cx="2111378" cy="1430288"/>
            </a:xfrm>
            <a:prstGeom prst="rect">
              <a:avLst/>
            </a:prstGeom>
            <a:noFill/>
            <a:effectLst>
              <a:glow rad="101600">
                <a:srgbClr val="002060">
                  <a:alpha val="60000"/>
                </a:srgb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Rectangle 84"/>
            <p:cNvSpPr>
              <a:spLocks noChangeArrowheads="1"/>
            </p:cNvSpPr>
            <p:nvPr/>
          </p:nvSpPr>
          <p:spPr bwMode="auto">
            <a:xfrm>
              <a:off x="4173574" y="752032"/>
              <a:ext cx="2126618" cy="24743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Схема доведения ШП и ЭП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922080" y="3277880"/>
            <a:ext cx="1137752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>
                <a:solidFill>
                  <a:prstClr val="white"/>
                </a:solidFill>
              </a:rPr>
              <a:t>Анапа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46216" y="3668697"/>
            <a:ext cx="1137752" cy="264359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prstClr val="white"/>
                </a:solidFill>
              </a:rPr>
              <a:t>Новороссийск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79912" y="4077072"/>
            <a:ext cx="1223754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>
                <a:solidFill>
                  <a:prstClr val="white"/>
                </a:solidFill>
              </a:rPr>
              <a:t>Геленджик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508104" y="5150088"/>
            <a:ext cx="1137752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>
                <a:solidFill>
                  <a:prstClr val="white"/>
                </a:solidFill>
              </a:rPr>
              <a:t>Туапсе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732240" y="6302216"/>
            <a:ext cx="1368152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>
                <a:solidFill>
                  <a:prstClr val="white"/>
                </a:solidFill>
              </a:rPr>
              <a:t>Сочи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" b="-1"/>
          <a:stretch/>
        </p:blipFill>
        <p:spPr bwMode="auto">
          <a:xfrm>
            <a:off x="21691" y="5037314"/>
            <a:ext cx="2390069" cy="174472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7" y="672641"/>
            <a:ext cx="2298709" cy="17460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409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641"/>
            <a:ext cx="9144000" cy="618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515" name="Group 82"/>
          <p:cNvGrpSpPr>
            <a:grpSpLocks/>
          </p:cNvGrpSpPr>
          <p:nvPr/>
        </p:nvGrpSpPr>
        <p:grpSpPr bwMode="auto">
          <a:xfrm>
            <a:off x="1080799" y="3207196"/>
            <a:ext cx="323850" cy="371475"/>
            <a:chOff x="2607" y="5208"/>
            <a:chExt cx="847" cy="913"/>
          </a:xfrm>
        </p:grpSpPr>
        <p:sp>
          <p:nvSpPr>
            <p:cNvPr id="6456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6" name="Group 82"/>
          <p:cNvGrpSpPr>
            <a:grpSpLocks/>
          </p:cNvGrpSpPr>
          <p:nvPr/>
        </p:nvGrpSpPr>
        <p:grpSpPr bwMode="auto">
          <a:xfrm>
            <a:off x="1565392" y="3869987"/>
            <a:ext cx="323850" cy="371475"/>
            <a:chOff x="2607" y="5208"/>
            <a:chExt cx="847" cy="913"/>
          </a:xfrm>
        </p:grpSpPr>
        <p:sp>
          <p:nvSpPr>
            <p:cNvPr id="6456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7" name="Group 82"/>
          <p:cNvGrpSpPr>
            <a:grpSpLocks/>
          </p:cNvGrpSpPr>
          <p:nvPr/>
        </p:nvGrpSpPr>
        <p:grpSpPr bwMode="auto">
          <a:xfrm>
            <a:off x="2174935" y="4370770"/>
            <a:ext cx="323850" cy="373062"/>
            <a:chOff x="2607" y="5208"/>
            <a:chExt cx="847" cy="913"/>
          </a:xfrm>
        </p:grpSpPr>
        <p:sp>
          <p:nvSpPr>
            <p:cNvPr id="6455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8" name="Group 82"/>
          <p:cNvGrpSpPr>
            <a:grpSpLocks/>
          </p:cNvGrpSpPr>
          <p:nvPr/>
        </p:nvGrpSpPr>
        <p:grpSpPr bwMode="auto">
          <a:xfrm>
            <a:off x="3098188" y="4713709"/>
            <a:ext cx="323850" cy="371475"/>
            <a:chOff x="2607" y="5208"/>
            <a:chExt cx="847" cy="913"/>
          </a:xfrm>
        </p:grpSpPr>
        <p:sp>
          <p:nvSpPr>
            <p:cNvPr id="64554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5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6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9" name="Group 82"/>
          <p:cNvGrpSpPr>
            <a:grpSpLocks/>
          </p:cNvGrpSpPr>
          <p:nvPr/>
        </p:nvGrpSpPr>
        <p:grpSpPr bwMode="auto">
          <a:xfrm>
            <a:off x="4562394" y="5149056"/>
            <a:ext cx="323850" cy="373062"/>
            <a:chOff x="2607" y="5208"/>
            <a:chExt cx="847" cy="913"/>
          </a:xfrm>
        </p:grpSpPr>
        <p:sp>
          <p:nvSpPr>
            <p:cNvPr id="6455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aphicFrame>
        <p:nvGraphicFramePr>
          <p:cNvPr id="785" name="Group 308"/>
          <p:cNvGraphicFramePr>
            <a:graphicFrameLocks noGrp="1"/>
          </p:cNvGraphicFramePr>
          <p:nvPr/>
        </p:nvGraphicFramePr>
        <p:xfrm>
          <a:off x="4787900" y="1520825"/>
          <a:ext cx="3081338" cy="1187450"/>
        </p:xfrm>
        <a:graphic>
          <a:graphicData uri="http://schemas.openxmlformats.org/drawingml/2006/table">
            <a:tbl>
              <a:tblPr/>
              <a:tblGrid>
                <a:gridCol w="3081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7450"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случае выхода смерчей на сушу в зоне ЧС могут оказаться 265 населенных пунктов количество населения 1130199 чел. , 922 СЗО,  188 ПОО, 3192 трансформаторных подстанций, более 320 учреждений курортного комплекса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77350" marR="77350" marT="41138" marB="411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4526" name="Oval 344"/>
          <p:cNvSpPr>
            <a:spLocks noChangeArrowheads="1"/>
          </p:cNvSpPr>
          <p:nvPr/>
        </p:nvSpPr>
        <p:spPr bwMode="auto">
          <a:xfrm rot="2051285">
            <a:off x="1193173" y="3536860"/>
            <a:ext cx="3010996" cy="74959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4527" name="Oval 344"/>
          <p:cNvSpPr>
            <a:spLocks noChangeArrowheads="1"/>
          </p:cNvSpPr>
          <p:nvPr/>
        </p:nvSpPr>
        <p:spPr bwMode="auto">
          <a:xfrm rot="2051285">
            <a:off x="4162857" y="5347469"/>
            <a:ext cx="3873649" cy="64974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365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КРАСНОДАРСКОГО КРАЯ</a:t>
            </a:r>
          </a:p>
        </p:txBody>
      </p:sp>
      <p:grpSp>
        <p:nvGrpSpPr>
          <p:cNvPr id="581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582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583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4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585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589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590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586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587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588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4530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454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95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4545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6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7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4532" name="Прямоугольник 1"/>
          <p:cNvSpPr>
            <a:spLocks noChangeArrowheads="1"/>
          </p:cNvSpPr>
          <p:nvPr/>
        </p:nvSpPr>
        <p:spPr bwMode="auto">
          <a:xfrm>
            <a:off x="2128837" y="3284984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sp>
        <p:nvSpPr>
          <p:cNvPr id="64533" name="Прямоугольник 600"/>
          <p:cNvSpPr>
            <a:spLocks noChangeArrowheads="1"/>
          </p:cNvSpPr>
          <p:nvPr/>
        </p:nvSpPr>
        <p:spPr bwMode="auto">
          <a:xfrm>
            <a:off x="3014476" y="3721357"/>
            <a:ext cx="1322388" cy="22383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sp>
        <p:nvSpPr>
          <p:cNvPr id="64534" name="Прямоугольник 601"/>
          <p:cNvSpPr>
            <a:spLocks noChangeArrowheads="1"/>
          </p:cNvSpPr>
          <p:nvPr/>
        </p:nvSpPr>
        <p:spPr bwMode="auto">
          <a:xfrm>
            <a:off x="3677405" y="4102358"/>
            <a:ext cx="1058863" cy="21431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4535" name="Прямоугольник 602"/>
          <p:cNvSpPr>
            <a:spLocks noChangeArrowheads="1"/>
          </p:cNvSpPr>
          <p:nvPr/>
        </p:nvSpPr>
        <p:spPr bwMode="auto">
          <a:xfrm>
            <a:off x="5802973" y="5149056"/>
            <a:ext cx="765175" cy="2540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4536" name="Прямоугольник 604"/>
          <p:cNvSpPr>
            <a:spLocks noChangeArrowheads="1"/>
          </p:cNvSpPr>
          <p:nvPr/>
        </p:nvSpPr>
        <p:spPr bwMode="auto">
          <a:xfrm>
            <a:off x="7236296" y="6351588"/>
            <a:ext cx="657225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grpSp>
        <p:nvGrpSpPr>
          <p:cNvPr id="64537" name="Group 82"/>
          <p:cNvGrpSpPr>
            <a:grpSpLocks/>
          </p:cNvGrpSpPr>
          <p:nvPr/>
        </p:nvGrpSpPr>
        <p:grpSpPr bwMode="auto">
          <a:xfrm>
            <a:off x="6300192" y="6420644"/>
            <a:ext cx="323850" cy="373062"/>
            <a:chOff x="2607" y="5208"/>
            <a:chExt cx="847" cy="913"/>
          </a:xfrm>
        </p:grpSpPr>
        <p:sp>
          <p:nvSpPr>
            <p:cNvPr id="6454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38" name="Group 82"/>
          <p:cNvGrpSpPr>
            <a:grpSpLocks/>
          </p:cNvGrpSpPr>
          <p:nvPr/>
        </p:nvGrpSpPr>
        <p:grpSpPr bwMode="auto">
          <a:xfrm>
            <a:off x="5292080" y="5872280"/>
            <a:ext cx="323850" cy="373062"/>
            <a:chOff x="2607" y="5208"/>
            <a:chExt cx="847" cy="913"/>
          </a:xfrm>
        </p:grpSpPr>
        <p:sp>
          <p:nvSpPr>
            <p:cNvPr id="6453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511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150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151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153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157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158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154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155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156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8612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863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163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8634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5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8636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168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СОЧИ, КРАСНОДАРСКОГО КРАЯ</a:t>
            </a:r>
          </a:p>
        </p:txBody>
      </p:sp>
      <p:grpSp>
        <p:nvGrpSpPr>
          <p:cNvPr id="68615" name="Group 82"/>
          <p:cNvGrpSpPr>
            <a:grpSpLocks/>
          </p:cNvGrpSpPr>
          <p:nvPr/>
        </p:nvGrpSpPr>
        <p:grpSpPr bwMode="auto">
          <a:xfrm>
            <a:off x="2252911" y="4869358"/>
            <a:ext cx="384175" cy="414338"/>
            <a:chOff x="2607" y="5208"/>
            <a:chExt cx="847" cy="913"/>
          </a:xfrm>
        </p:grpSpPr>
        <p:sp>
          <p:nvSpPr>
            <p:cNvPr id="6863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3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6" name="Group 82"/>
          <p:cNvGrpSpPr>
            <a:grpSpLocks/>
          </p:cNvGrpSpPr>
          <p:nvPr/>
        </p:nvGrpSpPr>
        <p:grpSpPr bwMode="auto">
          <a:xfrm>
            <a:off x="3381623" y="5590083"/>
            <a:ext cx="384175" cy="414338"/>
            <a:chOff x="2607" y="5208"/>
            <a:chExt cx="847" cy="913"/>
          </a:xfrm>
        </p:grpSpPr>
        <p:sp>
          <p:nvSpPr>
            <p:cNvPr id="6862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3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7" name="Group 82"/>
          <p:cNvGrpSpPr>
            <a:grpSpLocks/>
          </p:cNvGrpSpPr>
          <p:nvPr/>
        </p:nvGrpSpPr>
        <p:grpSpPr bwMode="auto">
          <a:xfrm>
            <a:off x="395536" y="2953246"/>
            <a:ext cx="384175" cy="414337"/>
            <a:chOff x="2607" y="5208"/>
            <a:chExt cx="847" cy="913"/>
          </a:xfrm>
        </p:grpSpPr>
        <p:sp>
          <p:nvSpPr>
            <p:cNvPr id="6862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8618" name="Group 82"/>
          <p:cNvGrpSpPr>
            <a:grpSpLocks/>
          </p:cNvGrpSpPr>
          <p:nvPr/>
        </p:nvGrpSpPr>
        <p:grpSpPr bwMode="auto">
          <a:xfrm>
            <a:off x="1332161" y="3961308"/>
            <a:ext cx="384175" cy="414338"/>
            <a:chOff x="2607" y="5208"/>
            <a:chExt cx="847" cy="913"/>
          </a:xfrm>
        </p:grpSpPr>
        <p:sp>
          <p:nvSpPr>
            <p:cNvPr id="6862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862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62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8619" name="Прямоугольник 184"/>
          <p:cNvSpPr>
            <a:spLocks noChangeArrowheads="1"/>
          </p:cNvSpPr>
          <p:nvPr/>
        </p:nvSpPr>
        <p:spPr bwMode="auto">
          <a:xfrm>
            <a:off x="5435600" y="3937000"/>
            <a:ext cx="65881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39775" indent="-280988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39825" indent="-227013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7025" indent="-227013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3838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3838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sp>
        <p:nvSpPr>
          <p:cNvPr id="68620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104 населенных пункта, количество населения 497806 чел. , 464СЗО,  48 ПОО,1336.ТП.</a:t>
            </a:r>
          </a:p>
        </p:txBody>
      </p:sp>
      <p:sp>
        <p:nvSpPr>
          <p:cNvPr id="68621" name="Oval 344"/>
          <p:cNvSpPr>
            <a:spLocks noChangeArrowheads="1"/>
          </p:cNvSpPr>
          <p:nvPr/>
        </p:nvSpPr>
        <p:spPr bwMode="auto">
          <a:xfrm rot="2676702">
            <a:off x="425698" y="3435846"/>
            <a:ext cx="4665663" cy="119062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140"/>
            <a:ext cx="9132749" cy="62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672641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ФОРМИРОВАНИЕ СМЕРЧЕЙ НА ТЕРРИТОРИИ МО г. СОЧИ КРАСНОДАРСКОГО КРАЯ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1960" y="3121001"/>
            <a:ext cx="1368152" cy="295136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78922" tIns="39461" rIns="78922" bIns="39461" rtlCol="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400" dirty="0"/>
              <a:t>Сочи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0" y="5579934"/>
            <a:ext cx="2528280" cy="1263829"/>
            <a:chOff x="6428209" y="4993020"/>
            <a:chExt cx="2608288" cy="707551"/>
          </a:xfrm>
        </p:grpSpPr>
        <p:sp>
          <p:nvSpPr>
            <p:cNvPr id="23" name="Text Box 830"/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104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50 362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497 806 человек,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- 464,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48.</a:t>
              </a:r>
            </a:p>
          </p:txBody>
        </p:sp>
        <p:sp>
          <p:nvSpPr>
            <p:cNvPr id="24" name="Rectangle 84"/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246198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728" y="692696"/>
            <a:ext cx="3685037" cy="222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43"/>
          <p:cNvSpPr txBox="1">
            <a:spLocks noChangeArrowheads="1"/>
          </p:cNvSpPr>
          <p:nvPr/>
        </p:nvSpPr>
        <p:spPr bwMode="auto">
          <a:xfrm>
            <a:off x="7006826" y="795211"/>
            <a:ext cx="830313" cy="138499"/>
          </a:xfrm>
          <a:prstGeom prst="rect">
            <a:avLst/>
          </a:prstGeom>
          <a:solidFill>
            <a:schemeClr val="accent6">
              <a:alpha val="81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700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70000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900" dirty="0"/>
              <a:t>Карта высот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97152"/>
            <a:ext cx="2464904" cy="194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Text Box 830"/>
          <p:cNvSpPr txBox="1">
            <a:spLocks noChangeArrowheads="1"/>
          </p:cNvSpPr>
          <p:nvPr/>
        </p:nvSpPr>
        <p:spPr bwMode="auto">
          <a:xfrm>
            <a:off x="1" y="4541634"/>
            <a:ext cx="2528279" cy="67769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1541" tIns="30770" rIns="61541" bIns="30770">
            <a:spAutoFit/>
          </a:bodyPr>
          <a:lstStyle>
            <a:lvl1pPr defTabSz="6159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6159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615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defTabSz="854933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судов: 247, в порту – 247, под груз. операциями – 0</a:t>
            </a:r>
          </a:p>
          <a:p>
            <a:pPr algn="just" defTabSz="854933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АСГ: ЛРН «НМС-38», БК «Руслан» - готовность 30 мин.  </a:t>
            </a:r>
          </a:p>
        </p:txBody>
      </p:sp>
    </p:spTree>
    <p:extLst>
      <p:ext uri="{BB962C8B-B14F-4D97-AF65-F5344CB8AC3E}">
        <p14:creationId xmlns:p14="http://schemas.microsoft.com/office/powerpoint/2010/main" val="36883142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231</Words>
  <Application>Microsoft Office PowerPoint</Application>
  <PresentationFormat>Экран (4:3)</PresentationFormat>
  <Paragraphs>54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ods</dc:creator>
  <cp:lastModifiedBy>ARM_9</cp:lastModifiedBy>
  <cp:revision>140</cp:revision>
  <cp:lastPrinted>2019-05-20T15:20:52Z</cp:lastPrinted>
  <dcterms:created xsi:type="dcterms:W3CDTF">2019-03-19T10:20:40Z</dcterms:created>
  <dcterms:modified xsi:type="dcterms:W3CDTF">2023-07-11T14:40:44Z</dcterms:modified>
</cp:coreProperties>
</file>